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59" r:id="rId5"/>
    <p:sldId id="297" r:id="rId6"/>
    <p:sldId id="261" r:id="rId7"/>
    <p:sldId id="263" r:id="rId8"/>
    <p:sldId id="264" r:id="rId9"/>
    <p:sldId id="265" r:id="rId10"/>
    <p:sldId id="267" r:id="rId11"/>
    <p:sldId id="306" r:id="rId12"/>
    <p:sldId id="303" r:id="rId13"/>
    <p:sldId id="270" r:id="rId14"/>
    <p:sldId id="308" r:id="rId15"/>
    <p:sldId id="309" r:id="rId16"/>
    <p:sldId id="305" r:id="rId17"/>
    <p:sldId id="269" r:id="rId18"/>
    <p:sldId id="272" r:id="rId19"/>
    <p:sldId id="310" r:id="rId20"/>
    <p:sldId id="274" r:id="rId21"/>
    <p:sldId id="275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DE96-7CB8-490D-B909-2B575A57398E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ED93-5603-4F40-83F0-8B76C7804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DE96-7CB8-490D-B909-2B575A57398E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ED93-5603-4F40-83F0-8B76C7804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DE96-7CB8-490D-B909-2B575A57398E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ED93-5603-4F40-83F0-8B76C7804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DE96-7CB8-490D-B909-2B575A57398E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ED93-5603-4F40-83F0-8B76C7804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DE96-7CB8-490D-B909-2B575A57398E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ED93-5603-4F40-83F0-8B76C7804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DE96-7CB8-490D-B909-2B575A57398E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ED93-5603-4F40-83F0-8B76C7804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DE96-7CB8-490D-B909-2B575A57398E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ED93-5603-4F40-83F0-8B76C7804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DE96-7CB8-490D-B909-2B575A57398E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ED93-5603-4F40-83F0-8B76C7804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DE96-7CB8-490D-B909-2B575A57398E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ED93-5603-4F40-83F0-8B76C7804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DE96-7CB8-490D-B909-2B575A57398E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ED93-5603-4F40-83F0-8B76C7804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DE96-7CB8-490D-B909-2B575A57398E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ED93-5603-4F40-83F0-8B76C7804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EDE96-7CB8-490D-B909-2B575A57398E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7ED93-5603-4F40-83F0-8B76C7804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33000" contrast="-26000"/>
          </a:blip>
          <a:srcRect/>
          <a:stretch>
            <a:fillRect/>
          </a:stretch>
        </p:blipFill>
        <p:spPr bwMode="auto">
          <a:xfrm>
            <a:off x="1295400" y="609600"/>
            <a:ext cx="6324600" cy="584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914400"/>
            <a:ext cx="5653471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Second Order Gravitational Self-Force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971800"/>
            <a:ext cx="2322815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Samuel </a:t>
            </a:r>
            <a:r>
              <a:rPr lang="en-US" dirty="0" err="1" smtClean="0"/>
              <a:t>Gralla</a:t>
            </a:r>
            <a:endParaRPr lang="en-US" dirty="0" smtClean="0"/>
          </a:p>
          <a:p>
            <a:pPr algn="ctr"/>
            <a:r>
              <a:rPr lang="en-US" dirty="0" smtClean="0"/>
              <a:t>University of Maryland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181600"/>
            <a:ext cx="184544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Capra 2012, UMD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29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Our choice of “singular field”: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"/>
            <a:ext cx="4652962" cy="303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2209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(expressed in a local inertial coordinate system of the background metric about the background worldline)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505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claim is that the </a:t>
            </a:r>
            <a:r>
              <a:rPr lang="en-US" u="sng" dirty="0" smtClean="0"/>
              <a:t>general solution</a:t>
            </a:r>
            <a:r>
              <a:rPr lang="en-US" dirty="0" smtClean="0"/>
              <a:t> has h-</a:t>
            </a:r>
            <a:r>
              <a:rPr lang="en-US" dirty="0" err="1" smtClean="0"/>
              <a:t>h</a:t>
            </a:r>
            <a:r>
              <a:rPr lang="en-US" baseline="30000" dirty="0" err="1" smtClean="0"/>
              <a:t>S</a:t>
            </a:r>
            <a:r>
              <a:rPr lang="en-US" dirty="0" smtClean="0"/>
              <a:t> sufficiently regular </a:t>
            </a:r>
            <a:r>
              <a:rPr lang="en-US" i="1" dirty="0" smtClean="0"/>
              <a:t>when h is expressed in a particular gauge </a:t>
            </a:r>
            <a:r>
              <a:rPr lang="en-US" dirty="0" smtClean="0"/>
              <a:t>(“P gauge”).</a:t>
            </a:r>
          </a:p>
          <a:p>
            <a:endParaRPr lang="en-US" dirty="0" smtClean="0"/>
          </a:p>
          <a:p>
            <a:r>
              <a:rPr lang="en-US" dirty="0" smtClean="0"/>
              <a:t>But now consider any </a:t>
            </a:r>
            <a:r>
              <a:rPr lang="en-US" i="1" dirty="0" smtClean="0"/>
              <a:t>smoothly related </a:t>
            </a:r>
            <a:r>
              <a:rPr lang="en-US" dirty="0" smtClean="0"/>
              <a:t>gauge (“P-smooth gauges”),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895850"/>
            <a:ext cx="2981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57800" y="497205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(Xi smooth)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562600"/>
            <a:ext cx="512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of course still true that h-</a:t>
            </a:r>
            <a:r>
              <a:rPr lang="en-US" dirty="0" err="1" smtClean="0"/>
              <a:t>h</a:t>
            </a:r>
            <a:r>
              <a:rPr lang="en-US" baseline="30000" dirty="0" err="1" smtClean="0"/>
              <a:t>S</a:t>
            </a:r>
            <a:r>
              <a:rPr lang="en-US" dirty="0" smtClean="0"/>
              <a:t> is sufficiently regular.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332" y="5334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we have a “singular field” and a corresponding class of gauges such that h-</a:t>
            </a:r>
            <a:r>
              <a:rPr lang="en-US" dirty="0" err="1" smtClean="0"/>
              <a:t>h</a:t>
            </a:r>
            <a:r>
              <a:rPr lang="en-US" baseline="30000" dirty="0" err="1" smtClean="0"/>
              <a:t>S</a:t>
            </a:r>
            <a:r>
              <a:rPr lang="en-US" dirty="0" smtClean="0"/>
              <a:t> is always sufficiently regular.</a:t>
            </a:r>
          </a:p>
          <a:p>
            <a:endParaRPr lang="en-US" dirty="0" smtClean="0"/>
          </a:p>
          <a:p>
            <a:r>
              <a:rPr lang="en-US" dirty="0" smtClean="0"/>
              <a:t>Choose an arbitrary extension of </a:t>
            </a:r>
            <a:r>
              <a:rPr lang="en-US" dirty="0" err="1" smtClean="0"/>
              <a:t>h</a:t>
            </a:r>
            <a:r>
              <a:rPr lang="en-US" baseline="30000" dirty="0" err="1" smtClean="0"/>
              <a:t>S</a:t>
            </a:r>
            <a:r>
              <a:rPr lang="en-US" dirty="0" smtClean="0"/>
              <a:t> to the entire manifold and define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132" y="3073788"/>
            <a:ext cx="279918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8344" y="3533336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becomes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05000"/>
            <a:ext cx="1447800" cy="39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092524"/>
            <a:ext cx="36804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953000" y="4016324"/>
            <a:ext cx="228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76800" y="3711524"/>
            <a:ext cx="903132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Can drop!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4668" y="473026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right-hand-side is the “effective source” and is C^0.  No more </a:t>
            </a:r>
            <a:br>
              <a:rPr lang="en-US" dirty="0" smtClean="0"/>
            </a:br>
            <a:r>
              <a:rPr lang="en-US" dirty="0" smtClean="0"/>
              <a:t>“singular boundary condition”.  Numerical integrators happy.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1905000"/>
            <a:ext cx="337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(hats denote extended quantities)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56604" y="2444260"/>
            <a:ext cx="25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Einstein’s equation,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66800" y="5610664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Pick initial/boundary conditions representing the physics of interest and pick any gauge condition (such as Lorenz on </a:t>
            </a:r>
            <a:r>
              <a:rPr lang="en-US" dirty="0" err="1" smtClean="0">
                <a:solidFill>
                  <a:schemeClr val="tx2"/>
                </a:solidFill>
              </a:rPr>
              <a:t>h</a:t>
            </a:r>
            <a:r>
              <a:rPr lang="en-US" baseline="30000" dirty="0" err="1" smtClean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) such that </a:t>
            </a:r>
            <a:r>
              <a:rPr lang="en-US" dirty="0" err="1" smtClean="0">
                <a:solidFill>
                  <a:schemeClr val="tx2"/>
                </a:solidFill>
              </a:rPr>
              <a:t>h</a:t>
            </a:r>
            <a:r>
              <a:rPr lang="en-US" baseline="30000" dirty="0" err="1" smtClean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 is C^2.  </a:t>
            </a:r>
            <a:r>
              <a:rPr lang="en-US" b="1" dirty="0" smtClean="0">
                <a:solidFill>
                  <a:schemeClr val="tx2"/>
                </a:solidFill>
              </a:rPr>
              <a:t>Then h = </a:t>
            </a:r>
            <a:r>
              <a:rPr lang="en-US" b="1" dirty="0" err="1" smtClean="0">
                <a:solidFill>
                  <a:schemeClr val="tx2"/>
                </a:solidFill>
              </a:rPr>
              <a:t>h</a:t>
            </a:r>
            <a:r>
              <a:rPr lang="en-US" b="1" baseline="30000" dirty="0" err="1" smtClean="0">
                <a:solidFill>
                  <a:schemeClr val="tx2"/>
                </a:solidFill>
              </a:rPr>
              <a:t>R</a:t>
            </a:r>
            <a:r>
              <a:rPr lang="en-US" b="1" dirty="0" err="1" smtClean="0">
                <a:solidFill>
                  <a:schemeClr val="tx2"/>
                </a:solidFill>
              </a:rPr>
              <a:t>+h</a:t>
            </a:r>
            <a:r>
              <a:rPr lang="en-US" b="1" baseline="30000" dirty="0" err="1" smtClean="0">
                <a:solidFill>
                  <a:schemeClr val="tx2"/>
                </a:solidFill>
              </a:rPr>
              <a:t>S</a:t>
            </a:r>
            <a:r>
              <a:rPr lang="en-US" b="1" dirty="0" smtClean="0">
                <a:solidFill>
                  <a:schemeClr val="tx2"/>
                </a:solidFill>
              </a:rPr>
              <a:t> is the physical metric perturbation expressed in a P-smooth gauge.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038600"/>
            <a:ext cx="2438400" cy="609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2647950"/>
            <a:ext cx="4686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8256" y="381000"/>
            <a:ext cx="5022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Effective source at second order: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" y="3733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subtlety: a smooth gauge transformation changes j by a singular amount!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429000" y="3276600"/>
            <a:ext cx="213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(explicit expressions given)</a:t>
            </a:r>
            <a:endParaRPr lang="en-US" sz="14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5029200" y="3124200"/>
            <a:ext cx="76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819400" y="3124200"/>
            <a:ext cx="838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191000" y="3124200"/>
            <a:ext cx="76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" y="1219200"/>
            <a:ext cx="99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94012" y="12192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219200"/>
            <a:ext cx="182614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 ~ 1/r^2 near r=0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1828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remove the “singular boundary condition” find </a:t>
            </a:r>
            <a:r>
              <a:rPr lang="en-US" i="1" dirty="0" smtClean="0"/>
              <a:t>the general solution</a:t>
            </a:r>
            <a:r>
              <a:rPr lang="en-US" dirty="0" smtClean="0"/>
              <a:t> in a </a:t>
            </a:r>
            <a:r>
              <a:rPr lang="en-US" i="1" dirty="0" smtClean="0"/>
              <a:t>particular gauge</a:t>
            </a:r>
            <a:r>
              <a:rPr lang="en-US" dirty="0" smtClean="0"/>
              <a:t> in series in r.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468" y="1171136"/>
            <a:ext cx="4114800" cy="4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710396" y="1143000"/>
            <a:ext cx="6781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8212" y="4724400"/>
            <a:ext cx="4610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040812" y="4267200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also singular!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6412" y="426720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singular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126412" y="4572000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117012" y="4572000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17412" y="48768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(xi, Xi smooth)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38200" y="5638800"/>
            <a:ext cx="5545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must include the second term in the singular field </a:t>
            </a:r>
            <a:r>
              <a:rPr lang="en-US" dirty="0" err="1" smtClean="0"/>
              <a:t>j</a:t>
            </a:r>
            <a:r>
              <a:rPr lang="en-US" baseline="30000" dirty="0" err="1" smtClean="0"/>
              <a:t>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We need to determine xi!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1000"/>
            <a:ext cx="2317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Determining xi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71732" y="1066800"/>
            <a:ext cx="589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gave a prescription for computing h in a P-smooth gauge,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2981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16002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(Xi smooth)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732" y="2133600"/>
            <a:ext cx="684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that we know h we need to “invert” this equation and solve for xi.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3524" y="2667000"/>
            <a:ext cx="7413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that </a:t>
            </a:r>
            <a:r>
              <a:rPr lang="en-US" dirty="0" err="1" smtClean="0"/>
              <a:t>h</a:t>
            </a:r>
            <a:r>
              <a:rPr lang="en-US" baseline="30000" dirty="0" err="1" smtClean="0"/>
              <a:t>P</a:t>
            </a:r>
            <a:r>
              <a:rPr lang="en-US" dirty="0" smtClean="0"/>
              <a:t> contains free functions.  It turns out these are determined uniquely by h and xi.  Then we have an equation just for xi.  After some work we find a complicated expression for the general solution, which depends on 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8862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Background curvature</a:t>
            </a:r>
          </a:p>
          <a:p>
            <a:endParaRPr lang="en-US" dirty="0" smtClean="0"/>
          </a:p>
          <a:p>
            <a:r>
              <a:rPr lang="en-US" dirty="0" smtClean="0"/>
              <a:t>2) The regular field</a:t>
            </a:r>
          </a:p>
          <a:p>
            <a:endParaRPr lang="en-US" dirty="0" smtClean="0"/>
          </a:p>
          <a:p>
            <a:r>
              <a:rPr lang="en-US" dirty="0" smtClean="0"/>
              <a:t>3) A choice of “initial data” for the value and derivative of xi on the background worldline.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867400"/>
            <a:ext cx="1485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724400"/>
            <a:ext cx="29622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15000" y="4343400"/>
            <a:ext cx="2741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 and B obey transport equations)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5867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(A and B are value and derivative of xi on the background worldline)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0" y="1524000"/>
            <a:ext cx="898956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533400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35624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"/>
            <a:ext cx="1743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0" y="3048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Singular 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0"/>
            <a:ext cx="4419600" cy="53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14400" y="533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the second-order singular field to 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4276" y="3533336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becomes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8736" y="4800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right-hand-side is the “effective source” and is bounded.  No more “singular boundary condition”.  Numerical integrators happy.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600" y="2057400"/>
            <a:ext cx="337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(hats denote extended quantities)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68324" y="2514600"/>
            <a:ext cx="25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Einstein’s equation,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66800" y="563880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Pick initial/boundary conditions representing the physics of interest and pick any gauge condition (such as Lorenz on </a:t>
            </a:r>
            <a:r>
              <a:rPr lang="en-US" dirty="0" err="1" smtClean="0">
                <a:solidFill>
                  <a:schemeClr val="tx2"/>
                </a:solidFill>
              </a:rPr>
              <a:t>j</a:t>
            </a:r>
            <a:r>
              <a:rPr lang="en-US" baseline="30000" dirty="0" err="1" smtClean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) such that </a:t>
            </a:r>
            <a:r>
              <a:rPr lang="en-US" dirty="0" err="1" smtClean="0">
                <a:solidFill>
                  <a:schemeClr val="tx2"/>
                </a:solidFill>
              </a:rPr>
              <a:t>j</a:t>
            </a:r>
            <a:r>
              <a:rPr lang="en-US" baseline="30000" dirty="0" err="1" smtClean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 is C^1.  </a:t>
            </a:r>
            <a:r>
              <a:rPr lang="en-US" b="1" dirty="0" smtClean="0">
                <a:solidFill>
                  <a:schemeClr val="tx2"/>
                </a:solidFill>
              </a:rPr>
              <a:t>Then j = </a:t>
            </a:r>
            <a:r>
              <a:rPr lang="en-US" b="1" dirty="0" err="1" smtClean="0">
                <a:solidFill>
                  <a:schemeClr val="tx2"/>
                </a:solidFill>
              </a:rPr>
              <a:t>j</a:t>
            </a:r>
            <a:r>
              <a:rPr lang="en-US" b="1" baseline="30000" dirty="0" err="1" smtClean="0">
                <a:solidFill>
                  <a:schemeClr val="tx2"/>
                </a:solidFill>
              </a:rPr>
              <a:t>R</a:t>
            </a:r>
            <a:r>
              <a:rPr lang="en-US" b="1" dirty="0" err="1" smtClean="0">
                <a:solidFill>
                  <a:schemeClr val="tx2"/>
                </a:solidFill>
              </a:rPr>
              <a:t>+j</a:t>
            </a:r>
            <a:r>
              <a:rPr lang="en-US" b="1" baseline="30000" dirty="0" err="1" smtClean="0">
                <a:solidFill>
                  <a:schemeClr val="tx2"/>
                </a:solidFill>
              </a:rPr>
              <a:t>S</a:t>
            </a:r>
            <a:r>
              <a:rPr lang="en-US" b="1" dirty="0" smtClean="0">
                <a:solidFill>
                  <a:schemeClr val="tx2"/>
                </a:solidFill>
              </a:rPr>
              <a:t> is the physical metric perturbation expressed in a P-smooth gauge.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2705" y="4038600"/>
            <a:ext cx="522489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6597373" y="4038600"/>
            <a:ext cx="228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21173" y="3733800"/>
            <a:ext cx="903132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Can drop!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166505" y="3962400"/>
            <a:ext cx="3657600" cy="685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70672" y="15240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Choose an arbitrary extension of </a:t>
            </a:r>
            <a:r>
              <a:rPr lang="en-US" dirty="0" err="1" smtClean="0"/>
              <a:t>jS</a:t>
            </a:r>
            <a:r>
              <a:rPr lang="en-US" dirty="0" smtClean="0"/>
              <a:t> to the entire manifold and define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981200"/>
            <a:ext cx="1371600" cy="51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038664"/>
            <a:ext cx="1676400" cy="41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provides a prescription for computing the metric of a small body through second order in its size/mass.  </a:t>
            </a:r>
            <a:r>
              <a:rPr lang="en-US" u="sng" dirty="0" smtClean="0"/>
              <a:t>You can do a lot with just this</a:t>
            </a:r>
            <a:r>
              <a:rPr lang="en-US" dirty="0" smtClean="0"/>
              <a:t>: fluxes, snapshot waveforms, etc.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928" y="1905000"/>
            <a:ext cx="744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what about the motion?  Actually, with all this hard work done, it’s trivial.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1676400"/>
            <a:ext cx="845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7788" y="2402056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secret is that we chose this P gauge to be “mass centered”:</a:t>
            </a:r>
          </a:p>
          <a:p>
            <a:endParaRPr lang="en-US" dirty="0" smtClean="0"/>
          </a:p>
          <a:p>
            <a:r>
              <a:rPr lang="en-US" b="1" dirty="0" smtClean="0"/>
              <a:t>If you take the near-zone limit of the P-gauge metric perturbation, then the near-zone metric is just the ordinary Schwarzschild metric in isotropic coordinates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1784" y="3787724"/>
            <a:ext cx="7560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So, we say that the perturbed position of the particle </a:t>
            </a:r>
            <a:r>
              <a:rPr lang="en-US" b="1" dirty="0" smtClean="0"/>
              <a:t>vanishes</a:t>
            </a:r>
            <a:r>
              <a:rPr lang="en-US" dirty="0" smtClean="0"/>
              <a:t> in P gauge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But we worked in P-smooth gauges.  What is the description there?  Well, how does a point on the manifold “change” under a gauge transformation…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638800"/>
            <a:ext cx="2362200" cy="74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876800"/>
            <a:ext cx="4724400" cy="50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905000" y="5791200"/>
            <a:ext cx="24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perturbed position: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272" y="621268"/>
            <a:ext cx="621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we need to find the gauge vectors.  Or do we?  Here’s a trick: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609" y="1447800"/>
            <a:ext cx="47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160866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1447800"/>
            <a:ext cx="450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this equation holds </a:t>
            </a:r>
            <a:r>
              <a:rPr lang="en-US" u="sng" dirty="0" smtClean="0"/>
              <a:t>only in the P gauge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8100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the background motion is geodesic, vanishing perturbed motion means that the motion is geodesic in                               . </a:t>
            </a:r>
          </a:p>
          <a:p>
            <a:endParaRPr lang="en-US" dirty="0" smtClean="0"/>
          </a:p>
          <a:p>
            <a:r>
              <a:rPr lang="en-US" dirty="0" smtClean="0"/>
              <a:t>This is an invariant statement and holds in any gauge!   The motion is </a:t>
            </a:r>
            <a:r>
              <a:rPr lang="en-US" b="1" dirty="0" smtClean="0"/>
              <a:t>geodesic in the BG fields.</a:t>
            </a:r>
            <a:r>
              <a:rPr lang="en-US" dirty="0" smtClean="0"/>
              <a:t>  This can be simply related to the regular fields that arise in practice, completing the prescription for determining the metric and motion.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106" y="4134310"/>
            <a:ext cx="148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2133600"/>
            <a:ext cx="291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 P smooth gauge we have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057400"/>
            <a:ext cx="3714750" cy="56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1" y="2667000"/>
            <a:ext cx="2590800" cy="9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28800" y="5943600"/>
            <a:ext cx="61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Recall</a:t>
            </a:r>
            <a:endParaRPr lang="en-US" sz="1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5867400"/>
            <a:ext cx="2902788" cy="45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6407988" y="6248400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12788" y="62484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j</a:t>
            </a:r>
            <a:r>
              <a:rPr lang="en-US" baseline="30000" dirty="0" err="1" smtClean="0">
                <a:solidFill>
                  <a:schemeClr val="tx2"/>
                </a:solidFill>
              </a:rPr>
              <a:t>BG</a:t>
            </a:r>
            <a:endParaRPr lang="en-US" baseline="30000" dirty="0">
              <a:solidFill>
                <a:schemeClr val="tx2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5943600"/>
            <a:ext cx="1295400" cy="34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3361426" y="6264218"/>
            <a:ext cx="571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0374" y="625415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h</a:t>
            </a:r>
            <a:r>
              <a:rPr lang="en-US" baseline="30000" dirty="0" err="1" smtClean="0">
                <a:solidFill>
                  <a:schemeClr val="tx2"/>
                </a:solidFill>
              </a:rPr>
              <a:t>BG</a:t>
            </a:r>
            <a:endParaRPr lang="en-US" baseline="30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1419225"/>
            <a:ext cx="5295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533400"/>
            <a:ext cx="328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Second order Motion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2819400" y="2895600"/>
            <a:ext cx="1676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81200" y="33528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3886200"/>
            <a:ext cx="124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rgbClr val="1F497D"/>
                </a:solidFill>
              </a:rPr>
              <a:t>“self-force”</a:t>
            </a:r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567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Motion of Small Bodies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07208" y="1204317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a body that is small compared to the scale of variation of the external universe.  Imagine expanding in the size/mass M of the body.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2974" y="3538270"/>
            <a:ext cx="76821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M^0: zero (geodesic motion).  ~100 years old; many derivations; no controversy.</a:t>
            </a:r>
          </a:p>
          <a:p>
            <a:endParaRPr lang="en-US" dirty="0" smtClean="0"/>
          </a:p>
          <a:p>
            <a:r>
              <a:rPr lang="en-US" dirty="0" smtClean="0"/>
              <a:t>M^1: </a:t>
            </a:r>
            <a:r>
              <a:rPr lang="en-US" dirty="0" err="1" smtClean="0"/>
              <a:t>MiSaTaQuWa</a:t>
            </a:r>
            <a:r>
              <a:rPr lang="en-US" dirty="0" smtClean="0"/>
              <a:t> force. ~15 years old; several derivations; some controversy.</a:t>
            </a:r>
          </a:p>
          <a:p>
            <a:endParaRPr lang="en-US" dirty="0"/>
          </a:p>
          <a:p>
            <a:r>
              <a:rPr lang="en-US" dirty="0" smtClean="0"/>
              <a:t>M^2: no standard expression; much controversy</a:t>
            </a:r>
          </a:p>
          <a:p>
            <a:endParaRPr lang="en-US" dirty="0"/>
          </a:p>
          <a:p>
            <a:r>
              <a:rPr lang="en-US" dirty="0" err="1" smtClean="0"/>
              <a:t>M^n</a:t>
            </a:r>
            <a:r>
              <a:rPr lang="en-US" dirty="0" smtClean="0"/>
              <a:t>: ???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5774" y="3004870"/>
            <a:ext cx="411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acceleration of the </a:t>
            </a:r>
            <a:r>
              <a:rPr lang="en-US" dirty="0" err="1" smtClean="0"/>
              <a:t>worldline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10574" y="4595509"/>
            <a:ext cx="6226228" cy="789421"/>
            <a:chOff x="1219200" y="3709356"/>
            <a:chExt cx="6226228" cy="789421"/>
          </a:xfrm>
        </p:grpSpPr>
        <p:sp>
          <p:nvSpPr>
            <p:cNvPr id="20" name="Oval 19"/>
            <p:cNvSpPr/>
            <p:nvPr/>
          </p:nvSpPr>
          <p:spPr>
            <a:xfrm>
              <a:off x="1219200" y="3709356"/>
              <a:ext cx="49530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600" y="4191000"/>
              <a:ext cx="3025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“second order gravitational self-force”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5774" y="210053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At least to some finite order in M</a:t>
            </a:r>
            <a:r>
              <a:rPr lang="en-US" dirty="0" smtClean="0"/>
              <a:t>, one would expect to be able to describe the body as following a </a:t>
            </a:r>
            <a:r>
              <a:rPr lang="en-US" dirty="0" err="1" smtClean="0"/>
              <a:t>worldline</a:t>
            </a:r>
            <a:r>
              <a:rPr lang="en-US" dirty="0" smtClean="0"/>
              <a:t> in a background spacetime.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14980"/>
            <a:ext cx="256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Prescription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784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Choose a vacuum background spacetime and geodesic.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Find a coordinate transformation between your favorite global coordinate system and my favorite local coordinate system (“RWZ coordinates”).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Compute </a:t>
            </a:r>
            <a:r>
              <a:rPr lang="en-US" dirty="0" err="1" smtClean="0"/>
              <a:t>h</a:t>
            </a:r>
            <a:r>
              <a:rPr lang="en-US" baseline="30000" dirty="0" err="1" smtClean="0"/>
              <a:t>S</a:t>
            </a:r>
            <a:r>
              <a:rPr lang="en-US" dirty="0" smtClean="0"/>
              <a:t> from the RWZ formula I give, choose an extension and compute the effective source, and solve for </a:t>
            </a:r>
            <a:r>
              <a:rPr lang="en-US" dirty="0" err="1" smtClean="0"/>
              <a:t>h</a:t>
            </a:r>
            <a:r>
              <a:rPr lang="en-US" baseline="30000" dirty="0" err="1" smtClean="0"/>
              <a:t>R</a:t>
            </a:r>
            <a:r>
              <a:rPr lang="en-US" dirty="0" smtClean="0"/>
              <a:t> in some convenient gauge.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Integrate some transport equations along the worldline to determine A and B, choosing trivial initial data.  (A is the first-order motion.)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Compute </a:t>
            </a:r>
            <a:r>
              <a:rPr lang="en-US" dirty="0" err="1" smtClean="0"/>
              <a:t>j</a:t>
            </a:r>
            <a:r>
              <a:rPr lang="en-US" baseline="30000" dirty="0" err="1" smtClean="0"/>
              <a:t>S</a:t>
            </a:r>
            <a:r>
              <a:rPr lang="en-US" dirty="0" smtClean="0"/>
              <a:t> from the RWZ formula I give (involving also </a:t>
            </a:r>
            <a:r>
              <a:rPr lang="en-US" dirty="0" err="1" smtClean="0"/>
              <a:t>h</a:t>
            </a:r>
            <a:r>
              <a:rPr lang="en-US" baseline="30000" dirty="0" err="1" smtClean="0"/>
              <a:t>R</a:t>
            </a:r>
            <a:r>
              <a:rPr lang="en-US" dirty="0" err="1" smtClean="0"/>
              <a:t>,A,B</a:t>
            </a:r>
            <a:r>
              <a:rPr lang="en-US" dirty="0" smtClean="0"/>
              <a:t>), choose an extension and compute the second-order effective source, and solve for </a:t>
            </a:r>
            <a:r>
              <a:rPr lang="en-US" dirty="0" err="1" smtClean="0"/>
              <a:t>j</a:t>
            </a:r>
            <a:r>
              <a:rPr lang="en-US" baseline="30000" dirty="0" err="1" smtClean="0"/>
              <a:t>R</a:t>
            </a:r>
            <a:r>
              <a:rPr lang="en-US" dirty="0" smtClean="0"/>
              <a:t> a a convenient gauge.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Integrate some more transport equations to get the second perturbed motion in your gauge.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381000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 have done…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a prescription for computing the second order metric and motion perturbation of a small body.</a:t>
            </a:r>
          </a:p>
          <a:p>
            <a:endParaRPr lang="en-US" dirty="0" smtClean="0"/>
          </a:p>
          <a:p>
            <a:r>
              <a:rPr lang="en-US" dirty="0" smtClean="0"/>
              <a:t>Good for local-in-time observables.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408872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 haven’t done…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018472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Told you how to compute a long-term inspiral waveform.</a:t>
            </a:r>
          </a:p>
          <a:p>
            <a:endParaRPr lang="en-US" dirty="0" smtClean="0"/>
          </a:p>
          <a:p>
            <a:r>
              <a:rPr lang="en-US" dirty="0" smtClean="0"/>
              <a:t>However, one should be able to apply adiabatic approaches (Mino; Hinderer and Flanagan) or self-consistent approaches, </a:t>
            </a:r>
            <a:r>
              <a:rPr lang="en-US" u="sng" dirty="0" smtClean="0"/>
              <a:t>provided the role of gauge can be understood.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562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Understand the role of gauge in adiabatic and self-consistent approaches.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724400"/>
            <a:ext cx="3833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 would like to do…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5105400"/>
            <a:ext cx="1537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(or see others do!)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1000" contrast="-28000"/>
          </a:blip>
          <a:srcRect/>
          <a:stretch>
            <a:fillRect/>
          </a:stretch>
        </p:blipFill>
        <p:spPr bwMode="auto">
          <a:xfrm>
            <a:off x="1219200" y="609600"/>
            <a:ext cx="6324600" cy="584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33800" y="2057400"/>
            <a:ext cx="79861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Fine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09750"/>
            <a:ext cx="3952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0" y="533400"/>
            <a:ext cx="460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Difficulties with Point Particles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97148" y="1295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particle sources don’t make sense in GR (</a:t>
            </a:r>
            <a:r>
              <a:rPr lang="en-US" dirty="0" err="1" smtClean="0"/>
              <a:t>Geroch</a:t>
            </a:r>
            <a:r>
              <a:rPr lang="en-US" dirty="0" smtClean="0"/>
              <a:t> and </a:t>
            </a:r>
            <a:r>
              <a:rPr lang="en-US" dirty="0" err="1" smtClean="0"/>
              <a:t>Traschen</a:t>
            </a:r>
            <a:r>
              <a:rPr lang="en-US" dirty="0" smtClean="0"/>
              <a:t> 1987)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1652" y="2760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could try to fix things by taking M small,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600" y="4191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the equation is linear and makes sense. What about going to order M^2?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905000" y="1828800"/>
            <a:ext cx="3733800" cy="76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1200" y="1981200"/>
            <a:ext cx="235756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 mathematical meaning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76600"/>
            <a:ext cx="5029200" cy="72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086600" y="3429000"/>
            <a:ext cx="112242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meaningful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8400" y="5715000"/>
            <a:ext cx="235756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 mathematical meaning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724400"/>
            <a:ext cx="6019800" cy="83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V="1">
            <a:off x="3276600" y="5638800"/>
            <a:ext cx="152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76400" y="6019800"/>
            <a:ext cx="367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Involves products of the distribution g</a:t>
            </a:r>
            <a:r>
              <a:rPr lang="en-US" sz="1400" baseline="30000" dirty="0" smtClean="0"/>
              <a:t>(1)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Off Z, diverges as (x-Z)</a:t>
            </a:r>
            <a:r>
              <a:rPr lang="en-US" sz="1400" baseline="30000" dirty="0" smtClean="0"/>
              <a:t>-4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itchFamily="2" charset="2"/>
              </a:rPr>
              <a:t> not locally </a:t>
            </a:r>
            <a:r>
              <a:rPr lang="en-US" sz="1400" dirty="0" err="1" smtClean="0">
                <a:sym typeface="Wingdings" pitchFamily="2" charset="2"/>
              </a:rPr>
              <a:t>integrable</a:t>
            </a:r>
            <a:endParaRPr lang="en-US" sz="1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438400" y="4876800"/>
            <a:ext cx="3733800" cy="76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4920" y="3429000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M^1: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2052" y="5029200"/>
            <a:ext cx="60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M^2: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04800" y="2057400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Full GR: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981200" y="472440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okay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638800" y="4721423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okay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2819400" y="5334000"/>
            <a:ext cx="1452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/>
              <a:t>not a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657600"/>
            <a:ext cx="6096000" cy="83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33600" y="3810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equation gives the metric of a small body to O(M^2)???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must return to a finite size body and consider a limit of small size/mass M.  One way to do this is with the formalism of SEG &amp; Wald 2008.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motivate our assumptions, consider approximating the Schwarzschild </a:t>
            </a:r>
            <a:r>
              <a:rPr lang="en-US" dirty="0" err="1" smtClean="0"/>
              <a:t>deSitter</a:t>
            </a:r>
            <a:r>
              <a:rPr lang="en-US" dirty="0" smtClean="0"/>
              <a:t> metric by using a parameter lambda,</a:t>
            </a:r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5800" y="46482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As </a:t>
            </a:r>
            <a:r>
              <a:rPr lang="el-GR" dirty="0">
                <a:sym typeface="Wingdings" pitchFamily="2" charset="2"/>
              </a:rPr>
              <a:t>λ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0 we recover </a:t>
            </a:r>
            <a:r>
              <a:rPr lang="en-US" dirty="0" err="1" smtClean="0">
                <a:sym typeface="Wingdings" pitchFamily="2" charset="2"/>
              </a:rPr>
              <a:t>deSitter</a:t>
            </a:r>
            <a:r>
              <a:rPr lang="en-US" dirty="0" smtClean="0">
                <a:sym typeface="Wingdings" pitchFamily="2" charset="2"/>
              </a:rPr>
              <a:t> (the “background metric”), </a:t>
            </a:r>
            <a:endParaRPr lang="el-GR" dirty="0">
              <a:sym typeface="Wingdings" pitchFamily="2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181600"/>
            <a:ext cx="5829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5791200"/>
            <a:ext cx="587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body has shrunk to zero size and disappeared altogether.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81000" y="25146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62000" y="5257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457200" y="381000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1-param family: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699868" y="4495800"/>
            <a:ext cx="659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Now the limit as </a:t>
            </a:r>
            <a:r>
              <a:rPr lang="el-GR" dirty="0"/>
              <a:t>λ</a:t>
            </a:r>
            <a:r>
              <a:rPr lang="en-US" dirty="0">
                <a:sym typeface="Wingdings" pitchFamily="2" charset="2"/>
              </a:rPr>
              <a:t>0 yields the “body metric” of Schwarzschild,</a:t>
            </a: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>
            <a:off x="381000" y="11049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685800" y="5943600"/>
            <a:ext cx="702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This procedure has “zoomed in” on the body, because the coordinates scale at the same rate as the body.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685800" y="1371600"/>
            <a:ext cx="6700168" cy="722313"/>
            <a:chOff x="685800" y="1371600"/>
            <a:chExt cx="6700168" cy="722313"/>
          </a:xfrm>
        </p:grpSpPr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685800" y="1371600"/>
              <a:ext cx="6700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But there is another interesting limit.  Introduce “scaled </a:t>
              </a:r>
              <a:r>
                <a:rPr lang="en-US" dirty="0" smtClean="0"/>
                <a:t>coordinates” </a:t>
              </a:r>
              <a:endParaRPr lang="en-US" dirty="0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3276600" y="1727200"/>
              <a:ext cx="2660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and the family becomes,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1734428"/>
              <a:ext cx="24955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25" y="2286000"/>
            <a:ext cx="77247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/>
          <p:nvPr/>
        </p:nvGrpSpPr>
        <p:grpSpPr>
          <a:xfrm>
            <a:off x="671732" y="3124200"/>
            <a:ext cx="6151053" cy="394629"/>
            <a:chOff x="762000" y="3124200"/>
            <a:chExt cx="6151053" cy="394629"/>
          </a:xfrm>
        </p:grpSpPr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762000" y="3135313"/>
              <a:ext cx="35947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Also introduce a </a:t>
              </a:r>
              <a:r>
                <a:rPr lang="en-US" dirty="0" smtClean="0"/>
                <a:t>new</a:t>
              </a:r>
              <a:r>
                <a:rPr lang="en-US" dirty="0"/>
                <a:t>, scaled </a:t>
              </a:r>
              <a:r>
                <a:rPr lang="en-US" i="1" dirty="0"/>
                <a:t>metric</a:t>
              </a:r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5535103" y="3124200"/>
              <a:ext cx="1377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and you get</a:t>
              </a: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0488" y="3166404"/>
              <a:ext cx="12287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3615396"/>
            <a:ext cx="69246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5850" y="4953000"/>
            <a:ext cx="5467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2" y="180536"/>
            <a:ext cx="64681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1" y="7620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assume a one-parameter-family g(</a:t>
            </a:r>
            <a:r>
              <a:rPr lang="el-GR" dirty="0" smtClean="0"/>
              <a:t>λ</a:t>
            </a:r>
            <a:r>
              <a:rPr lang="en-US" dirty="0" smtClean="0"/>
              <a:t>) where ordinary and scaled limits of this sort exist and are smoothly related to each other in a certain sense.  The main output is a form of the </a:t>
            </a:r>
            <a:r>
              <a:rPr lang="en-US" dirty="0" err="1" smtClean="0"/>
              <a:t>perturbative</a:t>
            </a:r>
            <a:r>
              <a:rPr lang="en-US" dirty="0" smtClean="0"/>
              <a:t> metric,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162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334000"/>
            <a:ext cx="589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(Notice how this behavior was present in the example family,</a:t>
            </a:r>
            <a:endParaRPr 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715000"/>
            <a:ext cx="64681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796844" y="589184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505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coordinates have the background </a:t>
            </a:r>
            <a:r>
              <a:rPr lang="en-US" sz="1400" dirty="0" err="1" smtClean="0"/>
              <a:t>worldline</a:t>
            </a:r>
            <a:r>
              <a:rPr lang="en-US" sz="1400" dirty="0" smtClean="0"/>
              <a:t> of the particle (the place where it “disappeared to”) at r=0.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4419600"/>
            <a:ext cx="754380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 err="1" smtClean="0">
                <a:solidFill>
                  <a:schemeClr val="tx2"/>
                </a:solidFill>
              </a:rPr>
              <a:t>n^th</a:t>
            </a:r>
            <a:r>
              <a:rPr lang="en-US" b="1" dirty="0" smtClean="0">
                <a:solidFill>
                  <a:schemeClr val="tx2"/>
                </a:solidFill>
              </a:rPr>
              <a:t> order perturbation diverges as 1/</a:t>
            </a:r>
            <a:r>
              <a:rPr lang="en-US" b="1" dirty="0" err="1" smtClean="0">
                <a:solidFill>
                  <a:schemeClr val="tx2"/>
                </a:solidFill>
              </a:rPr>
              <a:t>r^n</a:t>
            </a:r>
            <a:r>
              <a:rPr lang="en-US" b="1" dirty="0" smtClean="0">
                <a:solidFill>
                  <a:schemeClr val="tx2"/>
                </a:solidFill>
              </a:rPr>
              <a:t> near the background </a:t>
            </a:r>
            <a:r>
              <a:rPr lang="en-US" b="1" dirty="0" err="1" smtClean="0">
                <a:solidFill>
                  <a:schemeClr val="tx2"/>
                </a:solidFill>
              </a:rPr>
              <a:t>worldline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36576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</a:t>
            </a:r>
            <a:r>
              <a:rPr lang="en-US" sz="1400" baseline="-25000" dirty="0" err="1" smtClean="0"/>
              <a:t>nm</a:t>
            </a:r>
            <a:r>
              <a:rPr lang="en-US" sz="1400" dirty="0" smtClean="0"/>
              <a:t> are functions of time and angles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"/>
            <a:ext cx="2927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Einstein’s equation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19200"/>
            <a:ext cx="3548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perturbed Einstein equations…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4638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3124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…together with the assumed (singular) metric form contain the complete information about the metric perturbations.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98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g: background (smooth)</a:t>
            </a:r>
          </a:p>
          <a:p>
            <a:r>
              <a:rPr lang="en-US" sz="1200" dirty="0" smtClean="0"/>
              <a:t>h: first </a:t>
            </a:r>
            <a:r>
              <a:rPr lang="en-US" sz="1200" dirty="0" err="1" smtClean="0"/>
              <a:t>perutrbation</a:t>
            </a:r>
            <a:r>
              <a:rPr lang="en-US" sz="1200" dirty="0" smtClean="0"/>
              <a:t> (1/r)</a:t>
            </a:r>
          </a:p>
          <a:p>
            <a:r>
              <a:rPr lang="en-US" sz="1200" dirty="0" smtClean="0"/>
              <a:t>j: second perturbation (1/r^2)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1752600"/>
            <a:ext cx="107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notation: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038600"/>
            <a:ext cx="476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Okay, great.  How do you find h and j in practice?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4548426"/>
            <a:ext cx="701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SEG&amp;Wald</a:t>
            </a:r>
            <a:r>
              <a:rPr lang="en-US" dirty="0" smtClean="0"/>
              <a:t> we proved that, at first order, the above description is equivalent to the </a:t>
            </a:r>
            <a:r>
              <a:rPr lang="en-US" dirty="0" err="1" smtClean="0"/>
              <a:t>linearized</a:t>
            </a:r>
            <a:r>
              <a:rPr lang="en-US" dirty="0" smtClean="0"/>
              <a:t> Einstein equation sourced by a point </a:t>
            </a:r>
            <a:r>
              <a:rPr lang="en-US" dirty="0" err="1" smtClean="0"/>
              <a:t>paticle</a:t>
            </a:r>
            <a:r>
              <a:rPr lang="en-US" dirty="0" smtClean="0"/>
              <a:t>.</a:t>
            </a:r>
          </a:p>
          <a:p>
            <a:r>
              <a:rPr lang="en-US" sz="1400" i="1" dirty="0" smtClean="0"/>
              <a:t>(This </a:t>
            </a:r>
            <a:r>
              <a:rPr lang="en-US" sz="1400" i="1" u="sng" dirty="0" smtClean="0"/>
              <a:t>derives</a:t>
            </a:r>
            <a:r>
              <a:rPr lang="en-US" sz="1400" i="1" dirty="0" smtClean="0"/>
              <a:t> the point particle description from extended bodies!  See also Pound’s work.)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5562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what do we do at second order, which doesn’t play nice with point particles?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513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Answer: Effective Source Method!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Barack and </a:t>
            </a:r>
            <a:r>
              <a:rPr lang="en-US" dirty="0" err="1" smtClean="0"/>
              <a:t>Golbourn</a:t>
            </a:r>
            <a:r>
              <a:rPr lang="en-US" dirty="0" smtClean="0"/>
              <a:t> and </a:t>
            </a:r>
            <a:r>
              <a:rPr lang="en-US" dirty="0" err="1" smtClean="0"/>
              <a:t>Detweiler</a:t>
            </a:r>
            <a:r>
              <a:rPr lang="en-US" dirty="0" smtClean="0"/>
              <a:t> and Vega introduced a technique for determining the field of a point particle by considering smooth sources.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057400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recast their method in our language </a:t>
            </a:r>
            <a:r>
              <a:rPr lang="en-US" i="1" dirty="0" smtClean="0"/>
              <a:t>without ever mentioning point particles</a:t>
            </a:r>
            <a:r>
              <a:rPr lang="en-US" dirty="0" smtClean="0"/>
              <a:t>.  Things then generalize to second order.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048000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(The only new wrinkle at first order is the gauge freedom; previous effective source work has considered Lorenz gauge only.)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219200"/>
            <a:ext cx="155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know that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81000"/>
            <a:ext cx="686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Effective source at first order in our approach: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279918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12192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219200"/>
            <a:ext cx="166103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 ~ 1/r near r=0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some level we have a “singular boundary condition”.  How to remove it?  Solve  analytically for h in series in r.  Find the </a:t>
            </a:r>
            <a:r>
              <a:rPr lang="en-US" i="1" dirty="0" smtClean="0"/>
              <a:t>general solution </a:t>
            </a:r>
            <a:r>
              <a:rPr lang="en-US" dirty="0" smtClean="0"/>
              <a:t>in a </a:t>
            </a:r>
            <a:r>
              <a:rPr lang="en-US" i="1" dirty="0" smtClean="0"/>
              <a:t>particular gauge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1" y="3657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solution contains free functions.  But note by inspection that we may isolate off  a “singular piece” </a:t>
            </a:r>
            <a:r>
              <a:rPr lang="en-US" dirty="0" err="1" smtClean="0"/>
              <a:t>h</a:t>
            </a:r>
            <a:r>
              <a:rPr lang="en-US" baseline="30000" dirty="0" err="1" smtClean="0"/>
              <a:t>S</a:t>
            </a:r>
            <a:r>
              <a:rPr lang="en-US" dirty="0" smtClean="0"/>
              <a:t> such that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82592"/>
            <a:ext cx="5048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3429000" y="3276600"/>
            <a:ext cx="213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(explicit expressions given)</a:t>
            </a:r>
            <a:endParaRPr lang="en-US" sz="14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5029200" y="3124200"/>
            <a:ext cx="76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819400" y="3124200"/>
            <a:ext cx="838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191000" y="3124200"/>
            <a:ext cx="76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447800" y="4572000"/>
            <a:ext cx="742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err="1" smtClean="0"/>
              <a:t>h</a:t>
            </a:r>
            <a:r>
              <a:rPr lang="en-US" baseline="30000" dirty="0" err="1" smtClean="0"/>
              <a:t>S</a:t>
            </a:r>
            <a:r>
              <a:rPr lang="en-US" dirty="0" smtClean="0"/>
              <a:t> has no free functions (depends only on M and background curvature)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FontTx/>
              <a:buAutoNum type="arabicParenR"/>
            </a:pPr>
            <a:r>
              <a:rPr lang="en-US" dirty="0" err="1" smtClean="0"/>
              <a:t>h</a:t>
            </a:r>
            <a:r>
              <a:rPr lang="en-US" baseline="30000" dirty="0" err="1" smtClean="0"/>
              <a:t>P</a:t>
            </a:r>
            <a:r>
              <a:rPr lang="en-US" dirty="0" smtClean="0"/>
              <a:t> – </a:t>
            </a:r>
            <a:r>
              <a:rPr lang="en-US" dirty="0" err="1" smtClean="0"/>
              <a:t>h</a:t>
            </a:r>
            <a:r>
              <a:rPr lang="en-US" baseline="30000" dirty="0" err="1" smtClean="0"/>
              <a:t>S</a:t>
            </a:r>
            <a:r>
              <a:rPr lang="en-US" dirty="0" smtClean="0"/>
              <a:t> is C^2 at r=0 (or some desired smoothness)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4400" y="5791200"/>
            <a:ext cx="405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 this </a:t>
            </a:r>
            <a:r>
              <a:rPr lang="en-US" dirty="0" err="1" smtClean="0"/>
              <a:t>h</a:t>
            </a:r>
            <a:r>
              <a:rPr lang="en-US" baseline="30000" dirty="0" err="1" smtClean="0"/>
              <a:t>S</a:t>
            </a:r>
            <a:r>
              <a:rPr lang="en-US" dirty="0" smtClean="0"/>
              <a:t> and call it the “singular field”.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286000" y="1143000"/>
            <a:ext cx="5257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1742</Words>
  <Application>Microsoft Office PowerPoint</Application>
  <PresentationFormat>On-screen Show (4:3)</PresentationFormat>
  <Paragraphs>169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 Gralla</dc:creator>
  <cp:lastModifiedBy>sgralla</cp:lastModifiedBy>
  <cp:revision>162</cp:revision>
  <dcterms:created xsi:type="dcterms:W3CDTF">2012-06-06T13:30:33Z</dcterms:created>
  <dcterms:modified xsi:type="dcterms:W3CDTF">2012-06-19T09:29:56Z</dcterms:modified>
</cp:coreProperties>
</file>